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261" r:id="rId3"/>
    <p:sldId id="262" r:id="rId4"/>
    <p:sldId id="263" r:id="rId5"/>
    <p:sldId id="266" r:id="rId6"/>
    <p:sldId id="267" r:id="rId7"/>
    <p:sldId id="269" r:id="rId8"/>
    <p:sldId id="270" r:id="rId9"/>
    <p:sldId id="271" r:id="rId10"/>
    <p:sldId id="273" r:id="rId11"/>
    <p:sldId id="275" r:id="rId12"/>
    <p:sldId id="276" r:id="rId13"/>
    <p:sldId id="264"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F008C-5CA0-4C07-AD47-511BFE7DFBDC}" v="2" dt="2018-11-19T22:30:22.931"/>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3" d="100"/>
          <a:sy n="73" d="100"/>
        </p:scale>
        <p:origin x="540" y="72"/>
      </p:cViewPr>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3/18/2024</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ru-RU" smtClean="0"/>
              <a:t>18.03.2024</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email">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email">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email">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a:t>Click icon to add chart</a:t>
            </a:r>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a:t>Click icon to add table</a:t>
            </a:r>
            <a:endParaRPr lang="ru-RU"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a:t>Click icon to add media</a:t>
            </a:r>
            <a:endParaRPr lang="ru-RU"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email">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email">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2.tm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May</a:t>
            </a:r>
          </a:p>
          <a:p>
            <a:r>
              <a:rPr lang="en-US" dirty="0" smtClean="0"/>
              <a:t>2024</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KS1 SATs</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57536" y="5137257"/>
            <a:ext cx="4311920" cy="858767"/>
          </a:xfrm>
        </p:spPr>
        <p:txBody>
          <a:bodyPr>
            <a:normAutofit/>
          </a:bodyPr>
          <a:lstStyle/>
          <a:p>
            <a:r>
              <a:rPr lang="en-US" sz="2400" dirty="0">
                <a:latin typeface="+mj-lt"/>
              </a:rPr>
              <a:t>A parents guide for schools</a:t>
            </a:r>
            <a:endParaRPr lang="ru-RU" sz="2400" dirty="0">
              <a:latin typeface="+mj-lt"/>
            </a:endParaRPr>
          </a:p>
        </p:txBody>
      </p:sp>
      <p:sp>
        <p:nvSpPr>
          <p:cNvPr id="6" name="TextBox 5">
            <a:extLst>
              <a:ext uri="{FF2B5EF4-FFF2-40B4-BE49-F238E27FC236}">
                <a16:creationId xmlns:a16="http://schemas.microsoft.com/office/drawing/2014/main" id="{CF16889E-B4C0-4CA0-90CF-65D0930D17A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B196F93-9727-42E9-9033-39F44E0C7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2" name="Rectangle 11">
            <a:extLst>
              <a:ext uri="{FF2B5EF4-FFF2-40B4-BE49-F238E27FC236}">
                <a16:creationId xmlns:a16="http://schemas.microsoft.com/office/drawing/2014/main" id="{F1CFA57E-FEFA-4CD4-BD47-9561D78AD7B3}"/>
              </a:ext>
            </a:extLst>
          </p:cNvPr>
          <p:cNvSpPr/>
          <p:nvPr/>
        </p:nvSpPr>
        <p:spPr>
          <a:xfrm rot="20934032">
            <a:off x="195411" y="1679058"/>
            <a:ext cx="4475905" cy="630942"/>
          </a:xfrm>
          <a:prstGeom prst="rect">
            <a:avLst/>
          </a:prstGeom>
        </p:spPr>
        <p:txBody>
          <a:bodyPr wrap="none">
            <a:spAutoFit/>
          </a:bodyPr>
          <a:lstStyle/>
          <a:p>
            <a:r>
              <a:rPr lang="en-US" sz="3500" dirty="0">
                <a:solidFill>
                  <a:schemeClr val="bg1"/>
                </a:solidFill>
                <a:latin typeface="Arial" panose="020B0604020202020204" pitchFamily="34" charset="0"/>
                <a:cs typeface="Arial" panose="020B0604020202020204" pitchFamily="34" charset="0"/>
              </a:rPr>
              <a:t>Things we will cover:-</a:t>
            </a:r>
            <a:endParaRPr lang="ru-RU" sz="3500" dirty="0">
              <a:solidFill>
                <a:schemeClr val="bg1"/>
              </a:solidFill>
              <a:latin typeface="Arial" panose="020B06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id="{7AA12B83-F5BC-4F86-AD3B-B1F7E4903C19}"/>
              </a:ext>
            </a:extLst>
          </p:cNvPr>
          <p:cNvSpPr txBox="1">
            <a:spLocks/>
          </p:cNvSpPr>
          <p:nvPr/>
        </p:nvSpPr>
        <p:spPr>
          <a:xfrm rot="20996082">
            <a:off x="368231" y="2376444"/>
            <a:ext cx="6305178" cy="3897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Arial" panose="020B0604020202020204" pitchFamily="34" charset="0"/>
                <a:cs typeface="Arial" panose="020B0604020202020204" pitchFamily="34" charset="0"/>
              </a:rPr>
              <a:t>What are SATs in Key Stage 1?</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do the SATs tests look like?</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How do teachers assess/results?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Age related expectations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can you do to help?</a:t>
            </a:r>
          </a:p>
          <a:p>
            <a:endParaRPr lang="en-US" dirty="0"/>
          </a:p>
          <a:p>
            <a:endParaRPr lang="ru-RU" dirty="0"/>
          </a:p>
        </p:txBody>
      </p:sp>
      <p:pic>
        <p:nvPicPr>
          <p:cNvPr id="5" name="Picture 4">
            <a:extLst>
              <a:ext uri="{FF2B5EF4-FFF2-40B4-BE49-F238E27FC236}">
                <a16:creationId xmlns:a16="http://schemas.microsoft.com/office/drawing/2014/main" id="{E1D285AA-662F-4515-B0FF-284D0260A58D}"/>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97169" y="1213762"/>
            <a:ext cx="5126743" cy="734415"/>
          </a:xfrm>
        </p:spPr>
        <p:txBody>
          <a:bodyPr>
            <a:normAutofit fontScale="90000"/>
          </a:bodyPr>
          <a:lstStyle/>
          <a:p>
            <a:r>
              <a:rPr lang="en-US" dirty="0"/>
              <a:t>Teacher Assessment/results</a:t>
            </a:r>
            <a:endParaRPr lang="ru-RU"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ru-RU" smtClean="0"/>
              <a:pPr/>
              <a:t>10</a:t>
            </a:fld>
            <a:endParaRPr lang="ru-RU" dirty="0"/>
          </a:p>
        </p:txBody>
      </p:sp>
      <p:pic>
        <p:nvPicPr>
          <p:cNvPr id="16" name="Picture Placeholder 15" descr="A picture containing person, indoor, child, girl&#10;&#10;Description automatically generated">
            <a:extLst>
              <a:ext uri="{FF2B5EF4-FFF2-40B4-BE49-F238E27FC236}">
                <a16:creationId xmlns:a16="http://schemas.microsoft.com/office/drawing/2014/main" id="{1BCA1B9E-C861-4A50-B722-515F68C95BE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rot="720000">
            <a:off x="6744270" y="481196"/>
            <a:ext cx="4123151" cy="4854510"/>
          </a:xfrm>
        </p:spPr>
      </p:pic>
      <p:sp>
        <p:nvSpPr>
          <p:cNvPr id="17" name="TextBox 16">
            <a:extLst>
              <a:ext uri="{FF2B5EF4-FFF2-40B4-BE49-F238E27FC236}">
                <a16:creationId xmlns:a16="http://schemas.microsoft.com/office/drawing/2014/main" id="{0D03E853-B583-4B12-9226-019019F9658B}"/>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82170316-D789-4CBC-8D19-574C12D24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Rectangle 6">
            <a:extLst>
              <a:ext uri="{FF2B5EF4-FFF2-40B4-BE49-F238E27FC236}">
                <a16:creationId xmlns:a16="http://schemas.microsoft.com/office/drawing/2014/main" id="{74A76F8D-C444-44DE-BE66-57D4F4CE5184}"/>
              </a:ext>
            </a:extLst>
          </p:cNvPr>
          <p:cNvSpPr/>
          <p:nvPr/>
        </p:nvSpPr>
        <p:spPr>
          <a:xfrm>
            <a:off x="72827" y="2117681"/>
            <a:ext cx="6187858" cy="4154984"/>
          </a:xfrm>
          <a:prstGeom prst="rect">
            <a:avLst/>
          </a:prstGeom>
        </p:spPr>
        <p:txBody>
          <a:bodyPr wrap="square">
            <a:spAutoFit/>
          </a:bodyPr>
          <a:lstStyle/>
          <a:p>
            <a:r>
              <a:rPr lang="en-US" sz="2200" dirty="0" smtClean="0">
                <a:solidFill>
                  <a:schemeClr val="accent1"/>
                </a:solidFill>
                <a:latin typeface="Arial" panose="020B0604020202020204" pitchFamily="34" charset="0"/>
                <a:cs typeface="Arial" panose="020B0604020202020204" pitchFamily="34" charset="0"/>
              </a:rPr>
              <a:t>The</a:t>
            </a:r>
            <a:r>
              <a:rPr lang="en-US" sz="2200" dirty="0" smtClean="0">
                <a:solidFill>
                  <a:schemeClr val="accent1"/>
                </a:solidFill>
                <a:latin typeface="Arial" panose="020B0604020202020204" pitchFamily="34" charset="0"/>
                <a:cs typeface="Arial" panose="020B0604020202020204" pitchFamily="34" charset="0"/>
              </a:rPr>
              <a:t> </a:t>
            </a:r>
            <a:r>
              <a:rPr lang="en-US" sz="2200" dirty="0">
                <a:solidFill>
                  <a:schemeClr val="accent1"/>
                </a:solidFill>
                <a:latin typeface="Arial" panose="020B0604020202020204" pitchFamily="34" charset="0"/>
                <a:cs typeface="Arial" panose="020B0604020202020204" pitchFamily="34" charset="0"/>
              </a:rPr>
              <a:t>tests are </a:t>
            </a:r>
            <a:r>
              <a:rPr lang="en-US" sz="2200" dirty="0" smtClean="0">
                <a:solidFill>
                  <a:schemeClr val="accent1"/>
                </a:solidFill>
                <a:latin typeface="Arial" panose="020B0604020202020204" pitchFamily="34" charset="0"/>
                <a:cs typeface="Arial" panose="020B0604020202020204" pitchFamily="34" charset="0"/>
              </a:rPr>
              <a:t>only one </a:t>
            </a:r>
            <a:r>
              <a:rPr lang="en-US" sz="2200" dirty="0">
                <a:solidFill>
                  <a:schemeClr val="accent1"/>
                </a:solidFill>
                <a:latin typeface="Arial" panose="020B0604020202020204" pitchFamily="34" charset="0"/>
                <a:cs typeface="Arial" panose="020B0604020202020204" pitchFamily="34" charset="0"/>
              </a:rPr>
              <a:t>part of </a:t>
            </a:r>
            <a:r>
              <a:rPr lang="en-US" sz="2200" dirty="0" smtClean="0">
                <a:solidFill>
                  <a:schemeClr val="accent1"/>
                </a:solidFill>
                <a:latin typeface="Arial" panose="020B0604020202020204" pitchFamily="34" charset="0"/>
                <a:cs typeface="Arial" panose="020B0604020202020204" pitchFamily="34" charset="0"/>
              </a:rPr>
              <a:t>evidence that goes </a:t>
            </a:r>
            <a:r>
              <a:rPr lang="en-US" sz="2200" dirty="0">
                <a:solidFill>
                  <a:schemeClr val="accent1"/>
                </a:solidFill>
                <a:latin typeface="Arial" panose="020B0604020202020204" pitchFamily="34" charset="0"/>
                <a:cs typeface="Arial" panose="020B0604020202020204" pitchFamily="34" charset="0"/>
              </a:rPr>
              <a:t>towards the whole teacher assessment.</a:t>
            </a:r>
          </a:p>
          <a:p>
            <a:endParaRPr lang="en-US" sz="2200" dirty="0">
              <a:solidFill>
                <a:schemeClr val="accent1"/>
              </a:solidFill>
              <a:latin typeface="Arial" panose="020B0604020202020204" pitchFamily="34" charset="0"/>
              <a:cs typeface="Arial" panose="020B0604020202020204" pitchFamily="34" charset="0"/>
            </a:endParaRPr>
          </a:p>
          <a:p>
            <a:r>
              <a:rPr lang="en-US" sz="2200" dirty="0">
                <a:solidFill>
                  <a:schemeClr val="accent1"/>
                </a:solidFill>
                <a:latin typeface="Arial" panose="020B0604020202020204" pitchFamily="34" charset="0"/>
                <a:cs typeface="Arial" panose="020B0604020202020204" pitchFamily="34" charset="0"/>
              </a:rPr>
              <a:t>They are marked in school, and an overall grading based on the whole year’s work </a:t>
            </a:r>
          </a:p>
          <a:p>
            <a:r>
              <a:rPr lang="en-US" sz="2200" dirty="0">
                <a:solidFill>
                  <a:schemeClr val="accent1"/>
                </a:solidFill>
                <a:latin typeface="Arial" panose="020B0604020202020204" pitchFamily="34" charset="0"/>
                <a:cs typeface="Arial" panose="020B0604020202020204" pitchFamily="34" charset="0"/>
              </a:rPr>
              <a:t>will be made.</a:t>
            </a:r>
          </a:p>
          <a:p>
            <a:endParaRPr lang="en-US" sz="2200" dirty="0">
              <a:solidFill>
                <a:schemeClr val="accent1"/>
              </a:solidFill>
              <a:latin typeface="Arial" panose="020B0604020202020204" pitchFamily="34" charset="0"/>
              <a:cs typeface="Arial" panose="020B0604020202020204" pitchFamily="34" charset="0"/>
            </a:endParaRPr>
          </a:p>
          <a:p>
            <a:r>
              <a:rPr lang="en-US" sz="2200" dirty="0">
                <a:solidFill>
                  <a:schemeClr val="accent1"/>
                </a:solidFill>
                <a:latin typeface="Arial" panose="020B0604020202020204" pitchFamily="34" charset="0"/>
                <a:cs typeface="Arial" panose="020B0604020202020204" pitchFamily="34" charset="0"/>
              </a:rPr>
              <a:t>The results of the SATs tests are </a:t>
            </a:r>
          </a:p>
          <a:p>
            <a:r>
              <a:rPr lang="en-US" sz="2200" dirty="0" smtClean="0">
                <a:solidFill>
                  <a:schemeClr val="accent1"/>
                </a:solidFill>
                <a:latin typeface="Arial" panose="020B0604020202020204" pitchFamily="34" charset="0"/>
                <a:cs typeface="Arial" panose="020B0604020202020204" pitchFamily="34" charset="0"/>
              </a:rPr>
              <a:t>Reported within the MAC.</a:t>
            </a:r>
            <a:endParaRPr lang="en-US" sz="2200" dirty="0">
              <a:solidFill>
                <a:schemeClr val="accent1"/>
              </a:solidFill>
              <a:latin typeface="Arial" panose="020B0604020202020204" pitchFamily="34" charset="0"/>
              <a:cs typeface="Arial" panose="020B0604020202020204" pitchFamily="34" charset="0"/>
            </a:endParaRPr>
          </a:p>
          <a:p>
            <a:endParaRPr lang="en-US" sz="2200" dirty="0">
              <a:solidFill>
                <a:schemeClr val="accent1"/>
              </a:solidFill>
              <a:latin typeface="Arial" panose="020B0604020202020204" pitchFamily="34" charset="0"/>
              <a:cs typeface="Arial" panose="020B0604020202020204" pitchFamily="34" charset="0"/>
            </a:endParaRPr>
          </a:p>
          <a:p>
            <a:r>
              <a:rPr lang="en-US" sz="2200" dirty="0">
                <a:solidFill>
                  <a:schemeClr val="accent1"/>
                </a:solidFill>
                <a:latin typeface="Arial" panose="020B0604020202020204" pitchFamily="34" charset="0"/>
                <a:cs typeface="Arial" panose="020B0604020202020204" pitchFamily="34" charset="0"/>
              </a:rPr>
              <a:t>Moderation often takes place to ensure consistency across schools.</a:t>
            </a:r>
          </a:p>
        </p:txBody>
      </p:sp>
      <p:pic>
        <p:nvPicPr>
          <p:cNvPr id="9" name="Picture 8">
            <a:extLst>
              <a:ext uri="{FF2B5EF4-FFF2-40B4-BE49-F238E27FC236}">
                <a16:creationId xmlns:a16="http://schemas.microsoft.com/office/drawing/2014/main" id="{6E07A310-B588-44AC-8AF8-B9A2E643A55E}"/>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506921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Age Related Expectations</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11</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80920" y="2200489"/>
            <a:ext cx="12518379" cy="3046988"/>
          </a:xfrm>
          <a:prstGeom prst="rect">
            <a:avLst/>
          </a:prstGeom>
        </p:spPr>
        <p:txBody>
          <a:bodyPr wrap="square">
            <a:spAutoFit/>
          </a:bodyPr>
          <a:lstStyle/>
          <a:p>
            <a:r>
              <a:rPr lang="en-US" sz="2400" u="sng" dirty="0">
                <a:solidFill>
                  <a:srgbClr val="C00000"/>
                </a:solidFill>
                <a:latin typeface="Arial" panose="020B0604020202020204" pitchFamily="34" charset="0"/>
                <a:cs typeface="Arial" panose="020B0604020202020204" pitchFamily="34" charset="0"/>
              </a:rPr>
              <a:t>Working below the expected standard </a:t>
            </a:r>
            <a:r>
              <a:rPr lang="en-US" sz="2400" dirty="0">
                <a:solidFill>
                  <a:srgbClr val="000000"/>
                </a:solidFill>
                <a:latin typeface="Arial" panose="020B0604020202020204" pitchFamily="34" charset="0"/>
                <a:cs typeface="Arial" panose="020B0604020202020204" pitchFamily="34" charset="0"/>
              </a:rPr>
              <a:t>(not working within the Year 2 </a:t>
            </a:r>
            <a:r>
              <a:rPr lang="en-US" sz="2400" dirty="0" smtClean="0">
                <a:solidFill>
                  <a:srgbClr val="000000"/>
                </a:solidFill>
                <a:latin typeface="Arial" panose="020B0604020202020204" pitchFamily="34" charset="0"/>
                <a:cs typeface="Arial" panose="020B0604020202020204" pitchFamily="34" charset="0"/>
              </a:rPr>
              <a:t>Curriculum: PKS).</a:t>
            </a:r>
            <a:endParaRPr lang="en-US" sz="2400" dirty="0">
              <a:solidFill>
                <a:srgbClr val="000000"/>
              </a:solidFill>
              <a:latin typeface="Arial" panose="020B0604020202020204" pitchFamily="34" charset="0"/>
              <a:cs typeface="Arial" panose="020B0604020202020204" pitchFamily="34" charset="0"/>
            </a:endParaRP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chemeClr val="accent6"/>
                </a:solidFill>
                <a:latin typeface="Arial" panose="020B0604020202020204" pitchFamily="34" charset="0"/>
                <a:cs typeface="Arial" panose="020B0604020202020204" pitchFamily="34" charset="0"/>
              </a:rPr>
              <a:t>Working towards the expected standard </a:t>
            </a:r>
            <a:r>
              <a:rPr lang="en-US" sz="2400" dirty="0">
                <a:solidFill>
                  <a:srgbClr val="000000"/>
                </a:solidFill>
                <a:latin typeface="Arial" panose="020B0604020202020204" pitchFamily="34" charset="0"/>
                <a:cs typeface="Arial" panose="020B0604020202020204" pitchFamily="34" charset="0"/>
              </a:rPr>
              <a:t>(some of the learning is within the Year 2 Curriculum).</a:t>
            </a:r>
          </a:p>
          <a:p>
            <a:endParaRPr lang="en-US" sz="2400" dirty="0">
              <a:solidFill>
                <a:srgbClr val="00B0F0"/>
              </a:solidFill>
              <a:latin typeface="Arial" panose="020B0604020202020204" pitchFamily="34" charset="0"/>
              <a:cs typeface="Arial" panose="020B0604020202020204" pitchFamily="34" charset="0"/>
            </a:endParaRPr>
          </a:p>
          <a:p>
            <a:r>
              <a:rPr lang="en-US" sz="2400" u="sng" dirty="0">
                <a:solidFill>
                  <a:srgbClr val="7030A0"/>
                </a:solidFill>
                <a:latin typeface="Arial" panose="020B0604020202020204" pitchFamily="34" charset="0"/>
                <a:cs typeface="Arial" panose="020B0604020202020204" pitchFamily="34" charset="0"/>
              </a:rPr>
              <a:t>Working at the expected standard </a:t>
            </a:r>
            <a:r>
              <a:rPr lang="en-US" sz="2400" dirty="0">
                <a:solidFill>
                  <a:srgbClr val="000000"/>
                </a:solidFill>
                <a:latin typeface="Arial" panose="020B0604020202020204" pitchFamily="34" charset="0"/>
                <a:cs typeface="Arial" panose="020B0604020202020204" pitchFamily="34" charset="0"/>
              </a:rPr>
              <a:t>(All learning is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rgbClr val="AF3790"/>
                </a:solidFill>
                <a:latin typeface="Arial" panose="020B0604020202020204" pitchFamily="34" charset="0"/>
                <a:cs typeface="Arial" panose="020B0604020202020204" pitchFamily="34" charset="0"/>
              </a:rPr>
              <a:t>Working at greater depth </a:t>
            </a:r>
            <a:r>
              <a:rPr lang="en-US" sz="2400" dirty="0">
                <a:solidFill>
                  <a:srgbClr val="000000"/>
                </a:solidFill>
                <a:latin typeface="Arial" panose="020B0604020202020204" pitchFamily="34" charset="0"/>
                <a:cs typeface="Arial" panose="020B0604020202020204" pitchFamily="34" charset="0"/>
              </a:rPr>
              <a:t>(very secure in Year 2 Curriculum, with elements of Year 3).</a:t>
            </a:r>
          </a:p>
        </p:txBody>
      </p:sp>
      <p:sp>
        <p:nvSpPr>
          <p:cNvPr id="9" name="TextBox 8">
            <a:extLst>
              <a:ext uri="{FF2B5EF4-FFF2-40B4-BE49-F238E27FC236}">
                <a16:creationId xmlns:a16="http://schemas.microsoft.com/office/drawing/2014/main" id="{BC3889F1-E2BE-46DE-A047-86B6F8600B8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1" name="Picture 10">
            <a:extLst>
              <a:ext uri="{FF2B5EF4-FFF2-40B4-BE49-F238E27FC236}">
                <a16:creationId xmlns:a16="http://schemas.microsoft.com/office/drawing/2014/main" id="{FAC5F638-47E5-49D2-A065-D9151EEF21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D4D5FA06-0210-4300-9C13-1CD0D5AC811E}"/>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2720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can you help your child prepare?</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12</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0" y="2378975"/>
            <a:ext cx="11991975" cy="4370427"/>
          </a:xfrm>
          <a:prstGeom prst="rect">
            <a:avLst/>
          </a:prstGeom>
        </p:spPr>
        <p:txBody>
          <a:bodyPr wrap="square">
            <a:spAutoFit/>
          </a:bodyPr>
          <a:lstStyle/>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reading</a:t>
            </a:r>
            <a:r>
              <a:rPr lang="en-US" sz="2000" dirty="0">
                <a:latin typeface="Arial" panose="020B0604020202020204" pitchFamily="34" charset="0"/>
                <a:cs typeface="Arial" panose="020B0604020202020204" pitchFamily="34" charset="0"/>
              </a:rPr>
              <a:t>, listen to them read and focus on bringing out a ‘love of reading’.  Also reading stories to your child allows them to develop language, listening skills and comprehension.   Encourage </a:t>
            </a:r>
            <a:r>
              <a:rPr lang="en-US" sz="2000" dirty="0" smtClean="0">
                <a:latin typeface="Arial" panose="020B0604020202020204" pitchFamily="34" charset="0"/>
                <a:cs typeface="Arial" panose="020B0604020202020204" pitchFamily="34" charset="0"/>
              </a:rPr>
              <a:t>inference skills and making </a:t>
            </a:r>
            <a:r>
              <a:rPr lang="en-US" sz="2000" dirty="0">
                <a:latin typeface="Arial" panose="020B0604020202020204" pitchFamily="34" charset="0"/>
                <a:cs typeface="Arial" panose="020B0604020202020204" pitchFamily="34" charset="0"/>
              </a:rPr>
              <a:t>predictions of what might happen </a:t>
            </a:r>
            <a:r>
              <a:rPr lang="en-US" sz="2000" dirty="0" smtClean="0">
                <a:latin typeface="Arial" panose="020B0604020202020204" pitchFamily="34" charset="0"/>
                <a:cs typeface="Arial" panose="020B0604020202020204" pitchFamily="34" charset="0"/>
              </a:rPr>
              <a:t>next.</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writing</a:t>
            </a:r>
            <a:r>
              <a:rPr lang="en-US" sz="2000" dirty="0">
                <a:latin typeface="Arial" panose="020B0604020202020204" pitchFamily="34" charset="0"/>
                <a:cs typeface="Arial" panose="020B0604020202020204" pitchFamily="34" charset="0"/>
              </a:rPr>
              <a:t>, support with weekly spellings.  Write </a:t>
            </a:r>
            <a:r>
              <a:rPr lang="en-US" sz="2000" dirty="0" smtClean="0">
                <a:latin typeface="Arial" panose="020B0604020202020204" pitchFamily="34" charset="0"/>
                <a:cs typeface="Arial" panose="020B0604020202020204" pitchFamily="34" charset="0"/>
              </a:rPr>
              <a:t>together and </a:t>
            </a:r>
            <a:r>
              <a:rPr lang="en-US" sz="2000" smtClean="0">
                <a:latin typeface="Arial" panose="020B0604020202020204" pitchFamily="34" charset="0"/>
                <a:cs typeface="Arial" panose="020B0604020202020204" pitchFamily="34" charset="0"/>
              </a:rPr>
              <a:t>encouraging writing </a:t>
            </a:r>
            <a:r>
              <a:rPr lang="en-US" sz="2000" dirty="0" smtClean="0">
                <a:latin typeface="Arial" panose="020B0604020202020204" pitchFamily="34" charset="0"/>
                <a:cs typeface="Arial" panose="020B0604020202020204" pitchFamily="34" charset="0"/>
              </a:rPr>
              <a:t>in forms such as letter writing, stories, diary entries, non-fiction reports. We will celebrate these in class. </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a:t>
            </a:r>
            <a:r>
              <a:rPr lang="en-US" sz="2000" u="sng" dirty="0" err="1">
                <a:latin typeface="Arial" panose="020B0604020202020204" pitchFamily="34" charset="0"/>
                <a:cs typeface="Arial" panose="020B0604020202020204" pitchFamily="34" charset="0"/>
              </a:rPr>
              <a:t>maths</a:t>
            </a:r>
            <a:r>
              <a:rPr lang="en-US" sz="2000" dirty="0">
                <a:latin typeface="Arial" panose="020B0604020202020204" pitchFamily="34" charset="0"/>
                <a:cs typeface="Arial" panose="020B0604020202020204" pitchFamily="34" charset="0"/>
              </a:rPr>
              <a:t>, play times table </a:t>
            </a:r>
            <a:r>
              <a:rPr lang="en-US" sz="2000" dirty="0" smtClean="0">
                <a:latin typeface="Arial" panose="020B0604020202020204" pitchFamily="34" charset="0"/>
                <a:cs typeface="Arial" panose="020B0604020202020204" pitchFamily="34" charset="0"/>
              </a:rPr>
              <a:t>games (times tables rock stars).  </a:t>
            </a:r>
            <a:r>
              <a:rPr lang="en-US" sz="2000" dirty="0">
                <a:latin typeface="Arial" panose="020B0604020202020204" pitchFamily="34" charset="0"/>
                <a:cs typeface="Arial" panose="020B0604020202020204" pitchFamily="34" charset="0"/>
              </a:rPr>
              <a:t>Encourage them to help with cooking, weighing and measuring ingredients.  Work out what time it is together.  Provide opportunities for your child to pay for things in a shop, to work out how much things cost and how much change will be needed.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3628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r>
              <a:rPr lang="en-US" dirty="0"/>
              <a:t>Your time is appreciated.</a:t>
            </a:r>
            <a:endParaRPr lang="ru-RU" dirty="0"/>
          </a:p>
        </p:txBody>
      </p:sp>
      <p:sp>
        <p:nvSpPr>
          <p:cNvPr id="3" name="Rectangle 2">
            <a:extLst>
              <a:ext uri="{FF2B5EF4-FFF2-40B4-BE49-F238E27FC236}">
                <a16:creationId xmlns:a16="http://schemas.microsoft.com/office/drawing/2014/main" id="{92C51D28-6743-4B6F-9A6F-F9A4A5AD0CBD}"/>
              </a:ext>
            </a:extLst>
          </p:cNvPr>
          <p:cNvSpPr/>
          <p:nvPr/>
        </p:nvSpPr>
        <p:spPr>
          <a:xfrm>
            <a:off x="7382778" y="5667225"/>
            <a:ext cx="464640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Any Questions?</a:t>
            </a:r>
          </a:p>
        </p:txBody>
      </p:sp>
      <p:sp>
        <p:nvSpPr>
          <p:cNvPr id="6" name="TextBox 5">
            <a:extLst>
              <a:ext uri="{FF2B5EF4-FFF2-40B4-BE49-F238E27FC236}">
                <a16:creationId xmlns:a16="http://schemas.microsoft.com/office/drawing/2014/main" id="{E039AD62-61AA-4DDA-80AA-D0BC66638988}"/>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9" name="Picture 8">
            <a:extLst>
              <a:ext uri="{FF2B5EF4-FFF2-40B4-BE49-F238E27FC236}">
                <a16:creationId xmlns:a16="http://schemas.microsoft.com/office/drawing/2014/main" id="{1EF18794-9DC9-40FF-BE3C-010E0BB69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Placeholder 23" descr="A picture containing sky, outdoor, person, woman&#10;&#10;Description automatically generated">
            <a:extLst>
              <a:ext uri="{FF2B5EF4-FFF2-40B4-BE49-F238E27FC236}">
                <a16:creationId xmlns:a16="http://schemas.microsoft.com/office/drawing/2014/main" id="{059F6EE1-29E8-46FC-ACF6-66AD8380D4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2784" y="1566064"/>
            <a:ext cx="4948037" cy="4220558"/>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p:spPr>
      </p:pic>
      <p:pic>
        <p:nvPicPr>
          <p:cNvPr id="10" name="Picture 9">
            <a:extLst>
              <a:ext uri="{FF2B5EF4-FFF2-40B4-BE49-F238E27FC236}">
                <a16:creationId xmlns:a16="http://schemas.microsoft.com/office/drawing/2014/main" id="{87C25E80-655C-4834-B974-A6F430696E23}"/>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92333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What are </a:t>
            </a:r>
            <a:r>
              <a:rPr lang="en-US" dirty="0" err="1"/>
              <a:t>Sats</a:t>
            </a:r>
            <a:r>
              <a:rPr lang="en-US" dirty="0"/>
              <a:t>?</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2</a:t>
            </a:fld>
            <a:endParaRPr lang="ru-RU" dirty="0"/>
          </a:p>
        </p:txBody>
      </p:sp>
      <p:pic>
        <p:nvPicPr>
          <p:cNvPr id="1026" name="Picture 2" descr="Image result for SATS TESt">
            <a:extLst>
              <a:ext uri="{FF2B5EF4-FFF2-40B4-BE49-F238E27FC236}">
                <a16:creationId xmlns:a16="http://schemas.microsoft.com/office/drawing/2014/main"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878756" y="2339273"/>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BC1135DA-C52A-4268-A5C2-19D5D33A5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Rectangle 1">
            <a:extLst>
              <a:ext uri="{FF2B5EF4-FFF2-40B4-BE49-F238E27FC236}">
                <a16:creationId xmlns:a16="http://schemas.microsoft.com/office/drawing/2014/main" id="{EDC7EF47-7017-4E4A-A7C9-52DBBED3BF3B}"/>
              </a:ext>
            </a:extLst>
          </p:cNvPr>
          <p:cNvSpPr/>
          <p:nvPr/>
        </p:nvSpPr>
        <p:spPr>
          <a:xfrm>
            <a:off x="4764205" y="133781"/>
            <a:ext cx="7242372" cy="6340197"/>
          </a:xfrm>
          <a:prstGeom prst="rect">
            <a:avLst/>
          </a:prstGeom>
        </p:spPr>
        <p:txBody>
          <a:bodyPr wrap="square">
            <a:spAutoFit/>
          </a:bodyPr>
          <a:lstStyle/>
          <a:p>
            <a:r>
              <a:rPr lang="en-US" sz="2000" dirty="0">
                <a:solidFill>
                  <a:srgbClr val="000000"/>
                </a:solidFill>
                <a:latin typeface="Arial" panose="020B0604020202020204" pitchFamily="34" charset="0"/>
                <a:cs typeface="Arial" panose="020B0604020202020204" pitchFamily="34" charset="0"/>
              </a:rPr>
              <a:t>At the end of Year 2, children in </a:t>
            </a:r>
            <a:r>
              <a:rPr lang="en-US" sz="2000" dirty="0" smtClean="0">
                <a:solidFill>
                  <a:srgbClr val="000000"/>
                </a:solidFill>
                <a:latin typeface="Arial" panose="020B0604020202020204" pitchFamily="34" charset="0"/>
                <a:cs typeface="Arial" panose="020B0604020202020204" pitchFamily="34" charset="0"/>
              </a:rPr>
              <a:t>England no longer sit a </a:t>
            </a:r>
            <a:r>
              <a:rPr lang="en-US" sz="2000" dirty="0">
                <a:solidFill>
                  <a:srgbClr val="000000"/>
                </a:solidFill>
                <a:latin typeface="Arial" panose="020B0604020202020204" pitchFamily="34" charset="0"/>
                <a:cs typeface="Arial" panose="020B0604020202020204" pitchFamily="34" charset="0"/>
              </a:rPr>
              <a:t>national </a:t>
            </a:r>
            <a:r>
              <a:rPr lang="en-US" sz="2000" dirty="0" smtClean="0">
                <a:solidFill>
                  <a:srgbClr val="000000"/>
                </a:solidFill>
                <a:latin typeface="Arial" panose="020B0604020202020204" pitchFamily="34" charset="0"/>
                <a:cs typeface="Arial" panose="020B0604020202020204" pitchFamily="34" charset="0"/>
              </a:rPr>
              <a:t>test. The </a:t>
            </a:r>
            <a:r>
              <a:rPr lang="en-US" sz="2000" dirty="0">
                <a:solidFill>
                  <a:srgbClr val="000000"/>
                </a:solidFill>
                <a:latin typeface="Arial" panose="020B0604020202020204" pitchFamily="34" charset="0"/>
                <a:cs typeface="Arial" panose="020B0604020202020204" pitchFamily="34" charset="0"/>
              </a:rPr>
              <a:t>results are </a:t>
            </a:r>
            <a:r>
              <a:rPr lang="en-US" sz="2000" dirty="0" smtClean="0">
                <a:solidFill>
                  <a:srgbClr val="000000"/>
                </a:solidFill>
                <a:latin typeface="Arial" panose="020B0604020202020204" pitchFamily="34" charset="0"/>
                <a:cs typeface="Arial" panose="020B0604020202020204" pitchFamily="34" charset="0"/>
              </a:rPr>
              <a:t>no longer used </a:t>
            </a:r>
            <a:r>
              <a:rPr lang="en-US" sz="2000" dirty="0">
                <a:solidFill>
                  <a:srgbClr val="000000"/>
                </a:solidFill>
                <a:latin typeface="Arial" panose="020B0604020202020204" pitchFamily="34" charset="0"/>
                <a:cs typeface="Arial" panose="020B0604020202020204" pitchFamily="34" charset="0"/>
              </a:rPr>
              <a:t>to measure the school’s </a:t>
            </a:r>
            <a:r>
              <a:rPr lang="en-US" sz="2000" dirty="0" smtClean="0">
                <a:solidFill>
                  <a:srgbClr val="000000"/>
                </a:solidFill>
                <a:latin typeface="Arial" panose="020B0604020202020204" pitchFamily="34" charset="0"/>
                <a:cs typeface="Arial" panose="020B0604020202020204" pitchFamily="34" charset="0"/>
              </a:rPr>
              <a:t>performance</a:t>
            </a:r>
            <a:r>
              <a:rPr lang="en-US" sz="2000" dirty="0" smtClean="0">
                <a:solidFill>
                  <a:srgbClr val="000000"/>
                </a:solidFill>
                <a:latin typeface="Arial" panose="020B0604020202020204" pitchFamily="34" charset="0"/>
                <a:cs typeface="Arial" panose="020B0604020202020204" pitchFamily="34" charset="0"/>
              </a:rPr>
              <a:t>. </a:t>
            </a:r>
          </a:p>
          <a:p>
            <a:r>
              <a:rPr lang="en-US" sz="2000" dirty="0" smtClean="0">
                <a:solidFill>
                  <a:srgbClr val="000000"/>
                </a:solidFill>
                <a:latin typeface="Arial" panose="020B0604020202020204" pitchFamily="34" charset="0"/>
                <a:cs typeface="Arial" panose="020B0604020202020204" pitchFamily="34" charset="0"/>
              </a:rPr>
              <a:t>However, the Government are still publishing tests for schools to administer. Although this is optional, we have chosen to administer the test and use the data to measure performance across the MAC.</a:t>
            </a:r>
          </a:p>
          <a:p>
            <a:endParaRPr lang="en-US" sz="2000" dirty="0">
              <a:solidFill>
                <a:srgbClr val="000000"/>
              </a:solidFill>
              <a:latin typeface="Arial" panose="020B0604020202020204" pitchFamily="34" charset="0"/>
              <a:cs typeface="Arial" panose="020B0604020202020204" pitchFamily="34" charset="0"/>
            </a:endParaRPr>
          </a:p>
          <a:p>
            <a:r>
              <a:rPr lang="en-US" sz="2000" dirty="0" smtClean="0">
                <a:solidFill>
                  <a:srgbClr val="000000"/>
                </a:solidFill>
                <a:latin typeface="Arial" panose="020B0604020202020204" pitchFamily="34" charset="0"/>
                <a:cs typeface="Arial" panose="020B0604020202020204" pitchFamily="34" charset="0"/>
              </a:rPr>
              <a:t>The tests are in: </a:t>
            </a:r>
            <a:endParaRPr lang="en-US" sz="2600" dirty="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*English – Reading</a:t>
            </a:r>
          </a:p>
          <a:p>
            <a:r>
              <a:rPr lang="en-US" sz="2000" dirty="0">
                <a:solidFill>
                  <a:srgbClr val="000000"/>
                </a:solidFill>
                <a:latin typeface="Arial" panose="020B0604020202020204" pitchFamily="34" charset="0"/>
                <a:cs typeface="Arial" panose="020B0604020202020204" pitchFamily="34" charset="0"/>
              </a:rPr>
              <a:t>*English – Grammar, Punctuation &amp; Spelling</a:t>
            </a:r>
          </a:p>
          <a:p>
            <a:r>
              <a:rPr lang="en-US" sz="2000" dirty="0">
                <a:solidFill>
                  <a:srgbClr val="000000"/>
                </a:solidFill>
                <a:latin typeface="Arial" panose="020B0604020202020204" pitchFamily="34" charset="0"/>
                <a:cs typeface="Arial" panose="020B0604020202020204" pitchFamily="34" charset="0"/>
              </a:rPr>
              <a:t>*</a:t>
            </a:r>
            <a:r>
              <a:rPr lang="en-US" sz="2000" dirty="0" err="1">
                <a:solidFill>
                  <a:srgbClr val="000000"/>
                </a:solidFill>
                <a:latin typeface="Arial" panose="020B0604020202020204" pitchFamily="34" charset="0"/>
                <a:cs typeface="Arial" panose="020B0604020202020204" pitchFamily="34" charset="0"/>
              </a:rPr>
              <a:t>Maths</a:t>
            </a:r>
            <a:r>
              <a:rPr lang="en-US" sz="2000" dirty="0">
                <a:solidFill>
                  <a:srgbClr val="000000"/>
                </a:solidFill>
                <a:latin typeface="Arial" panose="020B0604020202020204" pitchFamily="34" charset="0"/>
                <a:cs typeface="Arial" panose="020B0604020202020204" pitchFamily="34" charset="0"/>
              </a:rPr>
              <a:t> – Arithmetic &amp; Reasoning</a:t>
            </a:r>
          </a:p>
          <a:p>
            <a:endParaRPr lang="en-US" sz="2600" dirty="0" smtClean="0">
              <a:solidFill>
                <a:srgbClr val="000000"/>
              </a:solidFill>
              <a:latin typeface="Arial" panose="020B0604020202020204" pitchFamily="34" charset="0"/>
              <a:cs typeface="Arial" panose="020B0604020202020204" pitchFamily="34" charset="0"/>
            </a:endParaRPr>
          </a:p>
          <a:p>
            <a:r>
              <a:rPr lang="en-US" sz="2000" dirty="0" smtClean="0">
                <a:solidFill>
                  <a:srgbClr val="000000"/>
                </a:solidFill>
                <a:latin typeface="Arial" panose="020B0604020202020204" pitchFamily="34" charset="0"/>
                <a:cs typeface="Arial" panose="020B0604020202020204" pitchFamily="34" charset="0"/>
              </a:rPr>
              <a:t>All years groups complete an end of year assessment. Year 2 will be no different to other years groups other than we will be using the nationally published tests. </a:t>
            </a:r>
          </a:p>
          <a:p>
            <a:r>
              <a:rPr lang="en-US" sz="2000" dirty="0" smtClean="0">
                <a:solidFill>
                  <a:srgbClr val="000000"/>
                </a:solidFill>
                <a:latin typeface="Arial" panose="020B0604020202020204" pitchFamily="34" charset="0"/>
                <a:cs typeface="Arial" panose="020B0604020202020204" pitchFamily="34" charset="0"/>
              </a:rPr>
              <a:t>They will be administered in class in a child friendly manner. Children have already completed previous year’s papers to get used to the format of questioning and forming part of our on going assessments and judgements. </a:t>
            </a:r>
            <a:endParaRPr lang="en-US" sz="2000" dirty="0">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FC295B1-856F-4B16-B55F-95B832AB46B0}"/>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3</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rot="21190195">
            <a:off x="168462" y="2644524"/>
            <a:ext cx="3431297" cy="1323583"/>
          </a:xfrm>
        </p:spPr>
        <p:txBody>
          <a:bodyPr>
            <a:normAutofit fontScale="92500" lnSpcReduction="10000"/>
          </a:bodyPr>
          <a:lstStyle/>
          <a:p>
            <a:pPr algn="ctr"/>
            <a:r>
              <a:rPr lang="en-GB" sz="4400" dirty="0">
                <a:latin typeface="+mj-lt"/>
              </a:rPr>
              <a:t>English Reading</a:t>
            </a:r>
            <a:endParaRPr lang="ru-RU" sz="44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fontScale="90000"/>
          </a:bodyPr>
          <a:lstStyle/>
          <a:p>
            <a:r>
              <a:rPr lang="en-US" dirty="0"/>
              <a:t>An outline of the tests</a:t>
            </a:r>
            <a:endParaRPr lang="ru-RU" dirty="0"/>
          </a:p>
        </p:txBody>
      </p:sp>
      <p:grpSp>
        <p:nvGrpSpPr>
          <p:cNvPr id="2" name="Group 1">
            <a:extLst>
              <a:ext uri="{FF2B5EF4-FFF2-40B4-BE49-F238E27FC236}">
                <a16:creationId xmlns:a16="http://schemas.microsoft.com/office/drawing/2014/main" id="{6B25A2FA-BBD4-4C53-A7EA-A7980B7E6D4D}"/>
              </a:ext>
            </a:extLst>
          </p:cNvPr>
          <p:cNvGrpSpPr/>
          <p:nvPr/>
        </p:nvGrpSpPr>
        <p:grpSpPr>
          <a:xfrm>
            <a:off x="4058779" y="257114"/>
            <a:ext cx="3764752" cy="3752813"/>
            <a:chOff x="4058779" y="257114"/>
            <a:chExt cx="3764752" cy="3752813"/>
          </a:xfrm>
        </p:grpSpPr>
        <p:sp>
          <p:nvSpPr>
            <p:cNvPr id="10" name="Rectangle 9">
              <a:extLst>
                <a:ext uri="{FF2B5EF4-FFF2-40B4-BE49-F238E27FC236}">
                  <a16:creationId xmlns:a16="http://schemas.microsoft.com/office/drawing/2014/main" id="{4892984A-31DC-48F7-91D4-241270A60508}"/>
                </a:ext>
              </a:extLst>
            </p:cNvPr>
            <p:cNvSpPr/>
            <p:nvPr/>
          </p:nvSpPr>
          <p:spPr>
            <a:xfrm>
              <a:off x="4751892" y="257114"/>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1</a:t>
              </a:r>
            </a:p>
          </p:txBody>
        </p:sp>
        <p:sp>
          <p:nvSpPr>
            <p:cNvPr id="11" name="Rectangle 10">
              <a:extLst>
                <a:ext uri="{FF2B5EF4-FFF2-40B4-BE49-F238E27FC236}">
                  <a16:creationId xmlns:a16="http://schemas.microsoft.com/office/drawing/2014/main" id="{88A419D2-5E83-4A20-8E54-7D349EEF6B95}"/>
                </a:ext>
              </a:extLst>
            </p:cNvPr>
            <p:cNvSpPr/>
            <p:nvPr/>
          </p:nvSpPr>
          <p:spPr>
            <a:xfrm>
              <a:off x="4058779" y="1224549"/>
              <a:ext cx="3764752" cy="2785378"/>
            </a:xfrm>
            <a:prstGeom prst="rect">
              <a:avLst/>
            </a:prstGeom>
            <a:noFill/>
          </p:spPr>
          <p:txBody>
            <a:bodyPr wrap="square" lIns="91440" tIns="45720" rIns="91440" bIns="45720">
              <a:spAutoFit/>
            </a:bodyPr>
            <a:lstStyle/>
            <a:p>
              <a:pPr algn="ct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 and answer spaces</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t>
              </a: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om</a:t>
              </a: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bined.</a:t>
              </a:r>
              <a:endPar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88432F8-F87A-43B5-A2B3-2C810FD215C5}"/>
              </a:ext>
            </a:extLst>
          </p:cNvPr>
          <p:cNvGrpSpPr/>
          <p:nvPr/>
        </p:nvGrpSpPr>
        <p:grpSpPr>
          <a:xfrm>
            <a:off x="8178331" y="301219"/>
            <a:ext cx="3977390" cy="3809861"/>
            <a:chOff x="8178331" y="301219"/>
            <a:chExt cx="3977390" cy="3809861"/>
          </a:xfrm>
        </p:grpSpPr>
        <p:sp>
          <p:nvSpPr>
            <p:cNvPr id="13" name="Rectangle 12">
              <a:extLst>
                <a:ext uri="{FF2B5EF4-FFF2-40B4-BE49-F238E27FC236}">
                  <a16:creationId xmlns:a16="http://schemas.microsoft.com/office/drawing/2014/main" id="{80C6022A-2AE3-4C3C-B33C-37EF8039134D}"/>
                </a:ext>
              </a:extLst>
            </p:cNvPr>
            <p:cNvSpPr/>
            <p:nvPr/>
          </p:nvSpPr>
          <p:spPr>
            <a:xfrm>
              <a:off x="8707058" y="301219"/>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78331" y="1325702"/>
              <a:ext cx="3977390" cy="2785378"/>
            </a:xfrm>
            <a:prstGeom prst="rect">
              <a:avLst/>
            </a:prstGeom>
            <a:noFill/>
          </p:spPr>
          <p:txBody>
            <a:bodyPr wrap="square" lIns="91440" tIns="45720" rIns="91440" bIns="45720">
              <a:spAutoFit/>
            </a:bodyPr>
            <a:lstStyle/>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 a separate booklet which has the questions and answer spaces. </a:t>
              </a:r>
            </a:p>
          </p:txBody>
        </p:sp>
      </p:grpSp>
      <p:sp>
        <p:nvSpPr>
          <p:cNvPr id="15" name="TextBox 14">
            <a:extLst>
              <a:ext uri="{FF2B5EF4-FFF2-40B4-BE49-F238E27FC236}">
                <a16:creationId xmlns:a16="http://schemas.microsoft.com/office/drawing/2014/main" id="{6C44F834-1DF7-4A05-A91E-2214F6610712}"/>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7" name="Picture 16">
            <a:extLst>
              <a:ext uri="{FF2B5EF4-FFF2-40B4-BE49-F238E27FC236}">
                <a16:creationId xmlns:a16="http://schemas.microsoft.com/office/drawing/2014/main" id="{D779F994-B0EF-488E-A982-6F586F6D6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TextBox 6">
            <a:extLst>
              <a:ext uri="{FF2B5EF4-FFF2-40B4-BE49-F238E27FC236}">
                <a16:creationId xmlns:a16="http://schemas.microsoft.com/office/drawing/2014/main" id="{E3ABA290-1D48-45E9-ACE9-125CE9D16FD7}"/>
              </a:ext>
            </a:extLst>
          </p:cNvPr>
          <p:cNvSpPr txBox="1"/>
          <p:nvPr/>
        </p:nvSpPr>
        <p:spPr>
          <a:xfrm>
            <a:off x="4173719" y="4098133"/>
            <a:ext cx="3764751" cy="1107996"/>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(Texts totalling 400 – 700 words)</a:t>
            </a:r>
          </a:p>
        </p:txBody>
      </p:sp>
      <p:sp>
        <p:nvSpPr>
          <p:cNvPr id="18" name="TextBox 17">
            <a:extLst>
              <a:ext uri="{FF2B5EF4-FFF2-40B4-BE49-F238E27FC236}">
                <a16:creationId xmlns:a16="http://schemas.microsoft.com/office/drawing/2014/main" id="{967D42B4-A529-438D-95BA-36718F516885}"/>
              </a:ext>
            </a:extLst>
          </p:cNvPr>
          <p:cNvSpPr txBox="1"/>
          <p:nvPr/>
        </p:nvSpPr>
        <p:spPr>
          <a:xfrm>
            <a:off x="8325316" y="4094094"/>
            <a:ext cx="3764751"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(Texts totalling 800-1100 words)</a:t>
            </a:r>
          </a:p>
        </p:txBody>
      </p:sp>
      <p:sp>
        <p:nvSpPr>
          <p:cNvPr id="19" name="Title 4">
            <a:extLst>
              <a:ext uri="{FF2B5EF4-FFF2-40B4-BE49-F238E27FC236}">
                <a16:creationId xmlns:a16="http://schemas.microsoft.com/office/drawing/2014/main" id="{D9ABE345-9DDE-44BB-9872-A88DE66C4157}"/>
              </a:ext>
            </a:extLst>
          </p:cNvPr>
          <p:cNvSpPr txBox="1">
            <a:spLocks/>
          </p:cNvSpPr>
          <p:nvPr/>
        </p:nvSpPr>
        <p:spPr>
          <a:xfrm>
            <a:off x="750093" y="5482169"/>
            <a:ext cx="11561523"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vert="horz" lIns="95400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500" dirty="0"/>
              <a:t>Each paper for the KS1 Reading SATs is worth 50% of the available marks.</a:t>
            </a:r>
            <a:endParaRPr lang="ru-RU" sz="3500" dirty="0"/>
          </a:p>
        </p:txBody>
      </p:sp>
      <p:pic>
        <p:nvPicPr>
          <p:cNvPr id="20" name="Picture 19">
            <a:extLst>
              <a:ext uri="{FF2B5EF4-FFF2-40B4-BE49-F238E27FC236}">
                <a16:creationId xmlns:a16="http://schemas.microsoft.com/office/drawing/2014/main" id="{F8CB03E1-85B8-4B59-81D7-5C6BF61088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53257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7409797" y="1995549"/>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4</a:t>
            </a:fld>
            <a:endParaRPr lang="ru-RU" dirty="0"/>
          </a:p>
        </p:txBody>
      </p:sp>
      <p:pic>
        <p:nvPicPr>
          <p:cNvPr id="7" name="Picture 6" descr="year-2-reading-sample-materials-1.pdf - Google Chrome">
            <a:extLst>
              <a:ext uri="{FF2B5EF4-FFF2-40B4-BE49-F238E27FC236}">
                <a16:creationId xmlns:a16="http://schemas.microsoft.com/office/drawing/2014/main" id="{734A41B6-2F50-4623-8F24-93F1928F8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152858" y="181926"/>
            <a:ext cx="6171213" cy="6530024"/>
          </a:xfrm>
          <a:prstGeom prst="rect">
            <a:avLst/>
          </a:prstGeom>
        </p:spPr>
      </p:pic>
      <p:sp>
        <p:nvSpPr>
          <p:cNvPr id="8" name="TextBox 7">
            <a:extLst>
              <a:ext uri="{FF2B5EF4-FFF2-40B4-BE49-F238E27FC236}">
                <a16:creationId xmlns:a16="http://schemas.microsoft.com/office/drawing/2014/main"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FE7210A-D55E-4BF5-AC82-7F3B8CFA6A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a16="http://schemas.microsoft.com/office/drawing/2014/main" id="{CADDC5DB-070B-4E3C-84C0-769B294B52CA}"/>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3896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303409" y="136815"/>
            <a:ext cx="5099536" cy="1119126"/>
          </a:xfrm>
        </p:spPr>
        <p:txBody>
          <a:bodyPr>
            <a:noAutofit/>
          </a:bodyPr>
          <a:lstStyle/>
          <a:p>
            <a:r>
              <a:rPr lang="en-US" sz="3200" dirty="0">
                <a:latin typeface="+mj-lt"/>
              </a:rPr>
              <a:t>English – Reading</a:t>
            </a:r>
            <a:br>
              <a:rPr lang="en-US" sz="3200" dirty="0">
                <a:latin typeface="+mj-lt"/>
              </a:rPr>
            </a:br>
            <a:r>
              <a:rPr lang="en-US" sz="3200" dirty="0">
                <a:latin typeface="+mj-lt"/>
              </a:rPr>
              <a:t>Paper 2 Example Pages</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5</a:t>
            </a:fld>
            <a:endParaRPr lang="ru-RU" dirty="0"/>
          </a:p>
        </p:txBody>
      </p:sp>
      <p:pic>
        <p:nvPicPr>
          <p:cNvPr id="5" name="Picture 4" descr="2017 key stage 1 English reading Paper 2: reading booklet - Google Chrome">
            <a:extLst>
              <a:ext uri="{FF2B5EF4-FFF2-40B4-BE49-F238E27FC236}">
                <a16:creationId xmlns:a16="http://schemas.microsoft.com/office/drawing/2014/main" id="{7622A2B6-692A-4173-8F1A-176A581B29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11562">
            <a:off x="1604936" y="1427117"/>
            <a:ext cx="3673819" cy="4773277"/>
          </a:xfrm>
          <a:prstGeom prst="rect">
            <a:avLst/>
          </a:prstGeom>
        </p:spPr>
      </p:pic>
      <p:pic>
        <p:nvPicPr>
          <p:cNvPr id="8" name="Picture 7" descr="2017 key stage 1 English reading Paper 2: reading booklet - Google Chrome">
            <a:extLst>
              <a:ext uri="{FF2B5EF4-FFF2-40B4-BE49-F238E27FC236}">
                <a16:creationId xmlns:a16="http://schemas.microsoft.com/office/drawing/2014/main" id="{6D52830B-8CEE-45ED-8D2D-34905B0C4D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00" y="1564967"/>
            <a:ext cx="4219587" cy="4998725"/>
          </a:xfrm>
          <a:prstGeom prst="rect">
            <a:avLst/>
          </a:prstGeom>
        </p:spPr>
      </p:pic>
      <p:pic>
        <p:nvPicPr>
          <p:cNvPr id="13" name="Picture 12" descr="2017 key stage 1 English reading Paper 2: reading answer booklet - Google Chrome">
            <a:extLst>
              <a:ext uri="{FF2B5EF4-FFF2-40B4-BE49-F238E27FC236}">
                <a16:creationId xmlns:a16="http://schemas.microsoft.com/office/drawing/2014/main" id="{4E007F6F-1742-4AB2-A964-C9C94BE0A0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3195" y="1270661"/>
            <a:ext cx="4896558" cy="5587339"/>
          </a:xfrm>
          <a:prstGeom prst="rect">
            <a:avLst/>
          </a:prstGeom>
        </p:spPr>
      </p:pic>
      <p:sp>
        <p:nvSpPr>
          <p:cNvPr id="14" name="TextBox 13">
            <a:extLst>
              <a:ext uri="{FF2B5EF4-FFF2-40B4-BE49-F238E27FC236}">
                <a16:creationId xmlns:a16="http://schemas.microsoft.com/office/drawing/2014/main" id="{DB66B705-F9D5-437C-B6FE-3DFD8207DCA9}"/>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6" name="Picture 15">
            <a:extLst>
              <a:ext uri="{FF2B5EF4-FFF2-40B4-BE49-F238E27FC236}">
                <a16:creationId xmlns:a16="http://schemas.microsoft.com/office/drawing/2014/main" id="{321B8E11-11FC-4AFF-9AD3-3397F0A538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0" name="Picture 9">
            <a:extLst>
              <a:ext uri="{FF2B5EF4-FFF2-40B4-BE49-F238E27FC236}">
                <a16:creationId xmlns:a16="http://schemas.microsoft.com/office/drawing/2014/main" id="{00C45530-41B7-4B8A-9BE0-8A7D7D192851}"/>
              </a:ext>
            </a:extLst>
          </p:cNvPr>
          <p:cNvPicPr>
            <a:picLocks noChangeAspect="1"/>
          </p:cNvPicPr>
          <p:nvPr/>
        </p:nvPicPr>
        <p:blipFill>
          <a:blip r:embed="rId6"/>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607209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6</a:t>
            </a:fld>
            <a:endParaRPr lang="ru-RU" dirty="0"/>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a:t>English</a:t>
            </a:r>
            <a:endParaRPr lang="ru-RU" dirty="0"/>
          </a:p>
        </p:txBody>
      </p:sp>
      <p:sp>
        <p:nvSpPr>
          <p:cNvPr id="10" name="Rectangle 9">
            <a:extLst>
              <a:ext uri="{FF2B5EF4-FFF2-40B4-BE49-F238E27FC236}">
                <a16:creationId xmlns:a16="http://schemas.microsoft.com/office/drawing/2014/main" id="{4892984A-31DC-48F7-91D4-241270A60508}"/>
              </a:ext>
            </a:extLst>
          </p:cNvPr>
          <p:cNvSpPr/>
          <p:nvPr/>
        </p:nvSpPr>
        <p:spPr>
          <a:xfrm>
            <a:off x="6830808" y="184495"/>
            <a:ext cx="22910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English</a:t>
            </a:r>
          </a:p>
        </p:txBody>
      </p:sp>
      <p:sp>
        <p:nvSpPr>
          <p:cNvPr id="11" name="Rectangle 10">
            <a:extLst>
              <a:ext uri="{FF2B5EF4-FFF2-40B4-BE49-F238E27FC236}">
                <a16:creationId xmlns:a16="http://schemas.microsoft.com/office/drawing/2014/main" id="{88A419D2-5E83-4A20-8E54-7D349EEF6B95}"/>
              </a:ext>
            </a:extLst>
          </p:cNvPr>
          <p:cNvSpPr/>
          <p:nvPr/>
        </p:nvSpPr>
        <p:spPr>
          <a:xfrm>
            <a:off x="4252603" y="1107825"/>
            <a:ext cx="7447421" cy="707886"/>
          </a:xfrm>
          <a:prstGeom prst="rect">
            <a:avLst/>
          </a:prstGeom>
          <a:solidFill>
            <a:schemeClr val="bg1"/>
          </a:solidFill>
          <a:effectLst>
            <a:softEdge rad="127000"/>
          </a:effectLst>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Gra</a:t>
            </a:r>
            <a:r>
              <a:rPr lang="en-US" sz="4000" dirty="0">
                <a:ln w="0"/>
                <a:effectLst>
                  <a:outerShdw blurRad="38100" dist="19050" dir="2700000" algn="tl" rotWithShape="0">
                    <a:schemeClr val="dk1">
                      <a:alpha val="40000"/>
                    </a:schemeClr>
                  </a:outerShdw>
                </a:effectLst>
              </a:rPr>
              <a:t>mmar, Punctuation &amp; Spelling</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C9237C40-56BB-43AF-AFD5-892894698929}"/>
              </a:ext>
            </a:extLst>
          </p:cNvPr>
          <p:cNvSpPr/>
          <p:nvPr/>
        </p:nvSpPr>
        <p:spPr>
          <a:xfrm>
            <a:off x="4299451" y="1885367"/>
            <a:ext cx="3368388" cy="1708160"/>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1</a:t>
            </a:r>
          </a:p>
          <a:p>
            <a:pPr algn="ctr"/>
            <a:r>
              <a:rPr lang="en-US" sz="3500" dirty="0">
                <a:ln w="0"/>
                <a:effectLst>
                  <a:outerShdw blurRad="38100" dist="19050" dir="2700000" algn="tl" rotWithShape="0">
                    <a:schemeClr val="dk1">
                      <a:alpha val="40000"/>
                    </a:schemeClr>
                  </a:outerShdw>
                </a:effectLst>
              </a:rPr>
              <a:t>Spelling test of 20 words</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19289884-D57D-4BFF-A7BE-63DC5B963CB3}"/>
              </a:ext>
            </a:extLst>
          </p:cNvPr>
          <p:cNvSpPr/>
          <p:nvPr/>
        </p:nvSpPr>
        <p:spPr>
          <a:xfrm>
            <a:off x="7976315" y="1885367"/>
            <a:ext cx="3660010" cy="2785378"/>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2</a:t>
            </a:r>
          </a:p>
          <a:p>
            <a:pPr algn="ctr"/>
            <a:r>
              <a:rPr lang="en-US" sz="3500" dirty="0">
                <a:ln w="0"/>
                <a:effectLst>
                  <a:outerShdw blurRad="38100" dist="19050" dir="2700000" algn="tl" rotWithShape="0">
                    <a:schemeClr val="dk1">
                      <a:alpha val="40000"/>
                    </a:schemeClr>
                  </a:outerShdw>
                </a:effectLst>
              </a:rPr>
              <a:t>Question Paper to check grammar, punctuation and vocabulary</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E6C7A0D9-1DCF-4F50-9170-C8831FB7635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0D753EFF-9EC4-42F5-A3AA-6881B43ECB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2" name="Picture 11">
            <a:extLst>
              <a:ext uri="{FF2B5EF4-FFF2-40B4-BE49-F238E27FC236}">
                <a16:creationId xmlns:a16="http://schemas.microsoft.com/office/drawing/2014/main" id="{0EA1EA35-952A-4BF8-926A-99A86D4DCCB7}"/>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75273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7</a:t>
            </a:fld>
            <a:endParaRPr lang="ru-RU" dirty="0"/>
          </a:p>
        </p:txBody>
      </p:sp>
      <p:pic>
        <p:nvPicPr>
          <p:cNvPr id="6" name="Picture 5" descr="2018_ks1_English_GPS_Paper1_spelling.pdf - Google Drive - Google Chrome">
            <a:extLst>
              <a:ext uri="{FF2B5EF4-FFF2-40B4-BE49-F238E27FC236}">
                <a16:creationId xmlns:a16="http://schemas.microsoft.com/office/drawing/2014/main" id="{4BF51D28-FD83-4793-ADBC-605168D280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6224" y="916791"/>
            <a:ext cx="4163664" cy="6056937"/>
          </a:xfrm>
          <a:prstGeom prst="rect">
            <a:avLst/>
          </a:prstGeom>
        </p:spPr>
      </p:pic>
      <p:sp>
        <p:nvSpPr>
          <p:cNvPr id="10" name="TextBox 9">
            <a:extLst>
              <a:ext uri="{FF2B5EF4-FFF2-40B4-BE49-F238E27FC236}">
                <a16:creationId xmlns:a16="http://schemas.microsoft.com/office/drawing/2014/main" id="{F1AD5DFC-56D6-48FB-B3E1-1A0C417D5CE4}"/>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3F1D1443-2D1B-4069-8224-8DDDB498AA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64333" y="35885"/>
            <a:ext cx="4864867" cy="674207"/>
          </a:xfrm>
        </p:spPr>
        <p:txBody>
          <a:bodyPr>
            <a:noAutofit/>
          </a:bodyPr>
          <a:lstStyle/>
          <a:p>
            <a:r>
              <a:rPr lang="en-US" sz="2200" dirty="0">
                <a:latin typeface="+mj-lt"/>
              </a:rPr>
              <a:t>English – Spelling Example Page</a:t>
            </a:r>
            <a:endParaRPr lang="ru-RU" sz="2200" dirty="0"/>
          </a:p>
        </p:txBody>
      </p:sp>
      <p:sp>
        <p:nvSpPr>
          <p:cNvPr id="14" name="Flowchart: Decision 13">
            <a:extLst>
              <a:ext uri="{FF2B5EF4-FFF2-40B4-BE49-F238E27FC236}">
                <a16:creationId xmlns:a16="http://schemas.microsoft.com/office/drawing/2014/main" id="{FC65D146-9F08-4C8C-836A-827621F921A8}"/>
              </a:ext>
            </a:extLst>
          </p:cNvPr>
          <p:cNvSpPr/>
          <p:nvPr/>
        </p:nvSpPr>
        <p:spPr>
          <a:xfrm>
            <a:off x="5430735" y="-514350"/>
            <a:ext cx="592186" cy="8134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2018_ks1_English_GPS_Paper2_questions.pdf - Google Drive - Google Chrome">
            <a:extLst>
              <a:ext uri="{FF2B5EF4-FFF2-40B4-BE49-F238E27FC236}">
                <a16:creationId xmlns:a16="http://schemas.microsoft.com/office/drawing/2014/main" id="{FF924B1E-9C8B-483F-9D70-F4E5F4FBE551}"/>
              </a:ext>
            </a:extLst>
          </p:cNvPr>
          <p:cNvPicPr>
            <a:picLocks noChangeAspect="1"/>
          </p:cNvPicPr>
          <p:nvPr/>
        </p:nvPicPr>
        <p:blipFill rotWithShape="1">
          <a:blip r:embed="rId4"/>
          <a:srcRect l="29219" t="6781" r="29375" b="11041"/>
          <a:stretch/>
        </p:blipFill>
        <p:spPr>
          <a:xfrm>
            <a:off x="6402330" y="288673"/>
            <a:ext cx="5223803" cy="6323105"/>
          </a:xfrm>
          <a:prstGeom prst="rect">
            <a:avLst/>
          </a:prstGeom>
        </p:spPr>
      </p:pic>
      <p:sp>
        <p:nvSpPr>
          <p:cNvPr id="13" name="Title 1">
            <a:extLst>
              <a:ext uri="{FF2B5EF4-FFF2-40B4-BE49-F238E27FC236}">
                <a16:creationId xmlns:a16="http://schemas.microsoft.com/office/drawing/2014/main" id="{A0DA3D75-A06B-457F-B246-005A100245BA}"/>
              </a:ext>
            </a:extLst>
          </p:cNvPr>
          <p:cNvSpPr txBox="1">
            <a:spLocks/>
          </p:cNvSpPr>
          <p:nvPr/>
        </p:nvSpPr>
        <p:spPr>
          <a:xfrm>
            <a:off x="6761266" y="0"/>
            <a:ext cx="4864867" cy="674207"/>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200" dirty="0">
                <a:latin typeface="+mj-lt"/>
              </a:rPr>
              <a:t>English – Grammar Example Page</a:t>
            </a:r>
            <a:endParaRPr lang="ru-RU" sz="2200" dirty="0"/>
          </a:p>
        </p:txBody>
      </p:sp>
      <p:pic>
        <p:nvPicPr>
          <p:cNvPr id="15" name="Picture 14">
            <a:extLst>
              <a:ext uri="{FF2B5EF4-FFF2-40B4-BE49-F238E27FC236}">
                <a16:creationId xmlns:a16="http://schemas.microsoft.com/office/drawing/2014/main" id="{D6641CFC-C4DC-49EF-AE74-B1A2B05678CC}"/>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833817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8</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279606" y="2617238"/>
            <a:ext cx="3209009" cy="1898524"/>
          </a:xfrm>
        </p:spPr>
        <p:txBody>
          <a:bodyPr>
            <a:normAutofit/>
          </a:bodyPr>
          <a:lstStyle/>
          <a:p>
            <a:pPr algn="ctr"/>
            <a:r>
              <a:rPr lang="en-GB" sz="3200" dirty="0">
                <a:latin typeface="+mj-lt"/>
              </a:rPr>
              <a:t>Arithmetic</a:t>
            </a:r>
          </a:p>
          <a:p>
            <a:pPr algn="ctr"/>
            <a:r>
              <a:rPr lang="en-GB" sz="3200" dirty="0">
                <a:latin typeface="+mj-lt"/>
              </a:rPr>
              <a:t>&amp; Reasoning</a:t>
            </a:r>
            <a:endParaRPr lang="ru-RU" sz="32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err="1"/>
              <a:t>Maths</a:t>
            </a:r>
            <a:endParaRPr lang="ru-RU" dirty="0"/>
          </a:p>
        </p:txBody>
      </p:sp>
      <p:sp>
        <p:nvSpPr>
          <p:cNvPr id="8" name="Rectangle: Rounded Corners 7">
            <a:extLst>
              <a:ext uri="{FF2B5EF4-FFF2-40B4-BE49-F238E27FC236}">
                <a16:creationId xmlns:a16="http://schemas.microsoft.com/office/drawing/2014/main" id="{3FA4BD75-0AAC-4AB4-B100-00792CF54C57}"/>
              </a:ext>
            </a:extLst>
          </p:cNvPr>
          <p:cNvSpPr/>
          <p:nvPr/>
        </p:nvSpPr>
        <p:spPr>
          <a:xfrm>
            <a:off x="4386759" y="413198"/>
            <a:ext cx="7629525" cy="398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92984A-31DC-48F7-91D4-241270A60508}"/>
              </a:ext>
            </a:extLst>
          </p:cNvPr>
          <p:cNvSpPr/>
          <p:nvPr/>
        </p:nvSpPr>
        <p:spPr>
          <a:xfrm>
            <a:off x="5215401" y="351307"/>
            <a:ext cx="24719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Paper 1</a:t>
            </a:r>
          </a:p>
        </p:txBody>
      </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C6022A-2AE3-4C3C-B33C-37EF8039134D}"/>
              </a:ext>
            </a:extLst>
          </p:cNvPr>
          <p:cNvSpPr/>
          <p:nvPr/>
        </p:nvSpPr>
        <p:spPr>
          <a:xfrm>
            <a:off x="8775281" y="301219"/>
            <a:ext cx="2471960" cy="923330"/>
          </a:xfrm>
          <a:prstGeom prst="rect">
            <a:avLst/>
          </a:prstGeom>
          <a:noFill/>
        </p:spPr>
        <p:txBody>
          <a:bodyPr wrap="none" lIns="91440" tIns="45720" rIns="91440" bIns="45720">
            <a:spAutoFit/>
          </a:bodyPr>
          <a:lstStyle/>
          <a:p>
            <a:pPr algn="ctr"/>
            <a:r>
              <a:rPr lang="en-US" sz="5400" b="0" cap="none" spc="0" dirty="0">
                <a:ln w="0"/>
                <a:solidFill>
                  <a:schemeClr val="accent4"/>
                </a:solidFill>
                <a:effectLst>
                  <a:outerShdw blurRad="38100" dist="19050" dir="2700000" algn="tl" rotWithShape="0">
                    <a:schemeClr val="dk1">
                      <a:alpha val="40000"/>
                    </a:schemeClr>
                  </a:outerShdw>
                </a:effectLst>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51510" y="1243886"/>
            <a:ext cx="3977390"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latin typeface="Arial" panose="020B0604020202020204" pitchFamily="34" charset="0"/>
                <a:cs typeface="Arial" panose="020B0604020202020204" pitchFamily="34" charset="0"/>
              </a:rPr>
              <a:t>Reasoning, problem solving and mathematical fluency</a:t>
            </a:r>
          </a:p>
        </p:txBody>
      </p:sp>
      <p:sp>
        <p:nvSpPr>
          <p:cNvPr id="15" name="Rectangle 14">
            <a:extLst>
              <a:ext uri="{FF2B5EF4-FFF2-40B4-BE49-F238E27FC236}">
                <a16:creationId xmlns:a16="http://schemas.microsoft.com/office/drawing/2014/main" id="{B948F8B4-0849-41CB-9BBD-4637220864F6}"/>
              </a:ext>
            </a:extLst>
          </p:cNvPr>
          <p:cNvSpPr/>
          <p:nvPr/>
        </p:nvSpPr>
        <p:spPr>
          <a:xfrm>
            <a:off x="4611737" y="1304589"/>
            <a:ext cx="32624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Arithmetic</a:t>
            </a:r>
          </a:p>
        </p:txBody>
      </p:sp>
      <p:sp>
        <p:nvSpPr>
          <p:cNvPr id="16" name="TextBox 15">
            <a:extLst>
              <a:ext uri="{FF2B5EF4-FFF2-40B4-BE49-F238E27FC236}">
                <a16:creationId xmlns:a16="http://schemas.microsoft.com/office/drawing/2014/main" id="{0B276FC7-26E0-4E19-B31D-7DFE01A2B86D}"/>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8" name="Picture 17">
            <a:extLst>
              <a:ext uri="{FF2B5EF4-FFF2-40B4-BE49-F238E27FC236}">
                <a16:creationId xmlns:a16="http://schemas.microsoft.com/office/drawing/2014/main" id="{E5CEA156-A19C-4EB4-A808-24D3DFDB64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9" name="TextBox 18">
            <a:extLst>
              <a:ext uri="{FF2B5EF4-FFF2-40B4-BE49-F238E27FC236}">
                <a16:creationId xmlns:a16="http://schemas.microsoft.com/office/drawing/2014/main" id="{7699DF8B-008D-4015-B8D2-14027CA3DA59}"/>
              </a:ext>
            </a:extLst>
          </p:cNvPr>
          <p:cNvSpPr txBox="1"/>
          <p:nvPr/>
        </p:nvSpPr>
        <p:spPr>
          <a:xfrm>
            <a:off x="4214698" y="3317430"/>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(25 marks available)</a:t>
            </a:r>
          </a:p>
        </p:txBody>
      </p:sp>
      <p:sp>
        <p:nvSpPr>
          <p:cNvPr id="20" name="TextBox 19">
            <a:extLst>
              <a:ext uri="{FF2B5EF4-FFF2-40B4-BE49-F238E27FC236}">
                <a16:creationId xmlns:a16="http://schemas.microsoft.com/office/drawing/2014/main" id="{44DEDB59-C091-4447-B46E-4CCF74953C08}"/>
              </a:ext>
            </a:extLst>
          </p:cNvPr>
          <p:cNvSpPr txBox="1"/>
          <p:nvPr/>
        </p:nvSpPr>
        <p:spPr>
          <a:xfrm>
            <a:off x="8153852" y="3244743"/>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(35 marks available)</a:t>
            </a:r>
          </a:p>
        </p:txBody>
      </p:sp>
      <p:pic>
        <p:nvPicPr>
          <p:cNvPr id="21" name="Picture 20">
            <a:extLst>
              <a:ext uri="{FF2B5EF4-FFF2-40B4-BE49-F238E27FC236}">
                <a16:creationId xmlns:a16="http://schemas.microsoft.com/office/drawing/2014/main" id="{27D05170-EF33-46BC-AD23-59C81D20BB3F}"/>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81889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9</a:t>
            </a:fld>
            <a:endParaRPr lang="ru-RU" dirty="0"/>
          </a:p>
        </p:txBody>
      </p:sp>
      <p:pic>
        <p:nvPicPr>
          <p:cNvPr id="6" name="Picture 5" descr="2018_ks1_mathematics_Paper1_arithmetic.pdf - Google Drive - Google Chrome">
            <a:extLst>
              <a:ext uri="{FF2B5EF4-FFF2-40B4-BE49-F238E27FC236}">
                <a16:creationId xmlns:a16="http://schemas.microsoft.com/office/drawing/2014/main" id="{21264FA5-9B2D-408F-A063-D0E4E9FEE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80449">
            <a:off x="168168" y="1031666"/>
            <a:ext cx="3595696" cy="5076329"/>
          </a:xfrm>
          <a:prstGeom prst="rect">
            <a:avLst/>
          </a:prstGeom>
        </p:spPr>
      </p:pic>
      <p:pic>
        <p:nvPicPr>
          <p:cNvPr id="9" name="Picture 8" descr="2018_ks1_mathematics_Paper1_arithmetic.pdf - Google Drive - Google Chrome">
            <a:extLst>
              <a:ext uri="{FF2B5EF4-FFF2-40B4-BE49-F238E27FC236}">
                <a16:creationId xmlns:a16="http://schemas.microsoft.com/office/drawing/2014/main" id="{247A47C1-0DD7-41C9-8F03-6C32496B1C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48698">
            <a:off x="1893606" y="1175728"/>
            <a:ext cx="3397666" cy="4689336"/>
          </a:xfrm>
          <a:prstGeom prst="rect">
            <a:avLst/>
          </a:prstGeom>
        </p:spPr>
      </p:pic>
      <p:sp>
        <p:nvSpPr>
          <p:cNvPr id="11" name="TextBox 10">
            <a:extLst>
              <a:ext uri="{FF2B5EF4-FFF2-40B4-BE49-F238E27FC236}">
                <a16:creationId xmlns:a16="http://schemas.microsoft.com/office/drawing/2014/main" id="{6A4BE417-469C-466B-B919-48818A4CF08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4" name="Picture 13">
            <a:extLst>
              <a:ext uri="{FF2B5EF4-FFF2-40B4-BE49-F238E27FC236}">
                <a16:creationId xmlns:a16="http://schemas.microsoft.com/office/drawing/2014/main" id="{AA711597-185C-4D93-93CB-A113FD43EB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49813" y="145230"/>
            <a:ext cx="4364106" cy="629493"/>
          </a:xfrm>
        </p:spPr>
        <p:txBody>
          <a:bodyPr>
            <a:noAutofit/>
          </a:bodyPr>
          <a:lstStyle/>
          <a:p>
            <a:r>
              <a:rPr lang="en-US" sz="2500" dirty="0" err="1">
                <a:latin typeface="+mj-lt"/>
              </a:rPr>
              <a:t>Maths</a:t>
            </a:r>
            <a:r>
              <a:rPr lang="en-US" sz="2500" dirty="0">
                <a:latin typeface="+mj-lt"/>
              </a:rPr>
              <a:t> Paper 1 Example Pages (Arithmetic)</a:t>
            </a:r>
            <a:endParaRPr lang="ru-RU" sz="2500" dirty="0">
              <a:latin typeface="+mj-lt"/>
            </a:endParaRPr>
          </a:p>
        </p:txBody>
      </p:sp>
      <p:pic>
        <p:nvPicPr>
          <p:cNvPr id="13" name="Picture 12" descr="2018_ks1_mathematics_Paper2_reasoning.pdf - Google Drive - Google Chrome">
            <a:extLst>
              <a:ext uri="{FF2B5EF4-FFF2-40B4-BE49-F238E27FC236}">
                <a16:creationId xmlns:a16="http://schemas.microsoft.com/office/drawing/2014/main" id="{39D2C5E0-6342-4DBF-BD77-6E5CE28DE5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227081">
            <a:off x="6302689" y="1001399"/>
            <a:ext cx="3373747" cy="4390968"/>
          </a:xfrm>
          <a:prstGeom prst="rect">
            <a:avLst/>
          </a:prstGeom>
        </p:spPr>
      </p:pic>
      <p:pic>
        <p:nvPicPr>
          <p:cNvPr id="15" name="Picture 14" descr="2018_ks1_mathematics_Paper2_reasoning.pdf - Google Drive - Google Chrome">
            <a:extLst>
              <a:ext uri="{FF2B5EF4-FFF2-40B4-BE49-F238E27FC236}">
                <a16:creationId xmlns:a16="http://schemas.microsoft.com/office/drawing/2014/main" id="{73CE6BAE-AF97-4360-9F05-9ABD82E671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417551">
            <a:off x="7672149" y="1706528"/>
            <a:ext cx="4081543" cy="4705537"/>
          </a:xfrm>
          <a:prstGeom prst="rect">
            <a:avLst/>
          </a:prstGeom>
        </p:spPr>
      </p:pic>
      <p:sp>
        <p:nvSpPr>
          <p:cNvPr id="10" name="Title 1">
            <a:extLst>
              <a:ext uri="{FF2B5EF4-FFF2-40B4-BE49-F238E27FC236}">
                <a16:creationId xmlns:a16="http://schemas.microsoft.com/office/drawing/2014/main" id="{526C6953-382A-411B-9721-62AB35340365}"/>
              </a:ext>
            </a:extLst>
          </p:cNvPr>
          <p:cNvSpPr txBox="1">
            <a:spLocks/>
          </p:cNvSpPr>
          <p:nvPr/>
        </p:nvSpPr>
        <p:spPr>
          <a:xfrm>
            <a:off x="7722163" y="145230"/>
            <a:ext cx="4364106" cy="629493"/>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500" dirty="0" err="1">
                <a:latin typeface="+mj-lt"/>
              </a:rPr>
              <a:t>Maths</a:t>
            </a:r>
            <a:r>
              <a:rPr lang="en-US" sz="2500" dirty="0">
                <a:latin typeface="+mj-lt"/>
              </a:rPr>
              <a:t> Paper 2 Example Pages (Reasoning)</a:t>
            </a:r>
            <a:endParaRPr lang="ru-RU" sz="2500" dirty="0">
              <a:latin typeface="+mj-lt"/>
            </a:endParaRPr>
          </a:p>
        </p:txBody>
      </p:sp>
      <p:sp>
        <p:nvSpPr>
          <p:cNvPr id="16" name="Flowchart: Decision 15">
            <a:extLst>
              <a:ext uri="{FF2B5EF4-FFF2-40B4-BE49-F238E27FC236}">
                <a16:creationId xmlns:a16="http://schemas.microsoft.com/office/drawing/2014/main" id="{DD53039C-1BC6-412C-A48D-B5FA85D0E3C7}"/>
              </a:ext>
            </a:extLst>
          </p:cNvPr>
          <p:cNvSpPr/>
          <p:nvPr/>
        </p:nvSpPr>
        <p:spPr>
          <a:xfrm>
            <a:off x="5593194" y="64676"/>
            <a:ext cx="198355" cy="6911439"/>
          </a:xfrm>
          <a:prstGeom prst="flowChartDecision">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2D6D195C-2161-49CE-B0FD-2A959842BF22}"/>
              </a:ext>
            </a:extLst>
          </p:cNvPr>
          <p:cNvPicPr>
            <a:picLocks noChangeAspect="1"/>
          </p:cNvPicPr>
          <p:nvPr/>
        </p:nvPicPr>
        <p:blipFill>
          <a:blip r:embed="rId7"/>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74298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0</TotalTime>
  <Words>687</Words>
  <Application>Microsoft Office PowerPoint</Application>
  <PresentationFormat>Widescreen</PresentationFormat>
  <Paragraphs>109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Comic Sans MS</vt:lpstr>
      <vt:lpstr>Franklin Gothic Book</vt:lpstr>
      <vt:lpstr>Office Theme</vt:lpstr>
      <vt:lpstr>KS1 SATs</vt:lpstr>
      <vt:lpstr>What are Sats?</vt:lpstr>
      <vt:lpstr>An outline of the tests</vt:lpstr>
      <vt:lpstr>English – Reading Paper 1 Example Page</vt:lpstr>
      <vt:lpstr>English – Reading Paper 2 Example Pages</vt:lpstr>
      <vt:lpstr>English</vt:lpstr>
      <vt:lpstr>English – Spelling Example Page</vt:lpstr>
      <vt:lpstr>Maths</vt:lpstr>
      <vt:lpstr>Maths Paper 1 Example Pages (Arithmetic)</vt:lpstr>
      <vt:lpstr>Teacher Assessment/results</vt:lpstr>
      <vt:lpstr>Age Related Expectations</vt:lpstr>
      <vt:lpstr>How can you help your child prepare?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2018-11-18T22:15:54Z</dcterms:created>
  <dcterms:modified xsi:type="dcterms:W3CDTF">2024-03-18T15:50:14Z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